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1" r:id="rId1"/>
    <p:sldMasterId id="2147483833" r:id="rId2"/>
  </p:sldMasterIdLst>
  <p:notesMasterIdLst>
    <p:notesMasterId r:id="rId9"/>
  </p:notesMasterIdLst>
  <p:handoutMasterIdLst>
    <p:handoutMasterId r:id="rId10"/>
  </p:handoutMasterIdLst>
  <p:sldIdLst>
    <p:sldId id="386" r:id="rId3"/>
    <p:sldId id="388" r:id="rId4"/>
    <p:sldId id="389" r:id="rId5"/>
    <p:sldId id="390" r:id="rId6"/>
    <p:sldId id="391" r:id="rId7"/>
    <p:sldId id="387" r:id="rId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A21"/>
    <a:srgbClr val="F8ED08"/>
    <a:srgbClr val="FFFBC1"/>
    <a:srgbClr val="FFF7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656" autoAdjust="0"/>
    <p:restoredTop sz="64442" autoAdjust="0"/>
  </p:normalViewPr>
  <p:slideViewPr>
    <p:cSldViewPr snapToGrid="0">
      <p:cViewPr varScale="1">
        <p:scale>
          <a:sx n="70" d="100"/>
          <a:sy n="70" d="100"/>
        </p:scale>
        <p:origin x="192" y="66"/>
      </p:cViewPr>
      <p:guideLst>
        <p:guide orient="horz" pos="2160"/>
        <p:guide pos="3840"/>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BF3DC362-08D5-4C74-BD06-F77265272262}" type="datetimeFigureOut">
              <a:rPr lang="en-US" smtClean="0"/>
              <a:t>3/1/2016</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638962E-6445-45E9-AF8E-93B53192BDA3}" type="slidenum">
              <a:rPr lang="en-US" smtClean="0"/>
              <a:t>‹#›</a:t>
            </a:fld>
            <a:endParaRPr lang="en-US" dirty="0"/>
          </a:p>
        </p:txBody>
      </p:sp>
    </p:spTree>
    <p:extLst>
      <p:ext uri="{BB962C8B-B14F-4D97-AF65-F5344CB8AC3E}">
        <p14:creationId xmlns:p14="http://schemas.microsoft.com/office/powerpoint/2010/main" val="31179975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7255042-D48C-4059-98E6-6F69061B5D22}" type="datetimeFigureOut">
              <a:rPr lang="en-US" smtClean="0"/>
              <a:t>3/1/2016</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4507C6C-2FD4-494A-925D-430AA638E152}" type="slidenum">
              <a:rPr lang="en-US" smtClean="0"/>
              <a:t>‹#›</a:t>
            </a:fld>
            <a:endParaRPr lang="en-US" dirty="0"/>
          </a:p>
        </p:txBody>
      </p:sp>
    </p:spTree>
    <p:extLst>
      <p:ext uri="{BB962C8B-B14F-4D97-AF65-F5344CB8AC3E}">
        <p14:creationId xmlns:p14="http://schemas.microsoft.com/office/powerpoint/2010/main" val="1174979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507C6C-2FD4-494A-925D-430AA638E152}" type="slidenum">
              <a:rPr lang="en-US" smtClean="0"/>
              <a:t>1</a:t>
            </a:fld>
            <a:endParaRPr lang="en-US" dirty="0"/>
          </a:p>
        </p:txBody>
      </p:sp>
    </p:spTree>
    <p:extLst>
      <p:ext uri="{BB962C8B-B14F-4D97-AF65-F5344CB8AC3E}">
        <p14:creationId xmlns:p14="http://schemas.microsoft.com/office/powerpoint/2010/main" val="3382548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507C6C-2FD4-494A-925D-430AA638E152}" type="slidenum">
              <a:rPr lang="en-US" smtClean="0"/>
              <a:t>2</a:t>
            </a:fld>
            <a:endParaRPr lang="en-US" dirty="0"/>
          </a:p>
        </p:txBody>
      </p:sp>
    </p:spTree>
    <p:extLst>
      <p:ext uri="{BB962C8B-B14F-4D97-AF65-F5344CB8AC3E}">
        <p14:creationId xmlns:p14="http://schemas.microsoft.com/office/powerpoint/2010/main" val="903583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507C6C-2FD4-494A-925D-430AA638E152}" type="slidenum">
              <a:rPr lang="en-US" smtClean="0"/>
              <a:t>3</a:t>
            </a:fld>
            <a:endParaRPr lang="en-US" dirty="0"/>
          </a:p>
        </p:txBody>
      </p:sp>
    </p:spTree>
    <p:extLst>
      <p:ext uri="{BB962C8B-B14F-4D97-AF65-F5344CB8AC3E}">
        <p14:creationId xmlns:p14="http://schemas.microsoft.com/office/powerpoint/2010/main" val="2095223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507C6C-2FD4-494A-925D-430AA638E152}" type="slidenum">
              <a:rPr lang="en-US" smtClean="0"/>
              <a:t>4</a:t>
            </a:fld>
            <a:endParaRPr lang="en-US" dirty="0"/>
          </a:p>
        </p:txBody>
      </p:sp>
    </p:spTree>
    <p:extLst>
      <p:ext uri="{BB962C8B-B14F-4D97-AF65-F5344CB8AC3E}">
        <p14:creationId xmlns:p14="http://schemas.microsoft.com/office/powerpoint/2010/main" val="3408823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507C6C-2FD4-494A-925D-430AA638E152}" type="slidenum">
              <a:rPr lang="en-US" smtClean="0"/>
              <a:t>5</a:t>
            </a:fld>
            <a:endParaRPr lang="en-US" dirty="0"/>
          </a:p>
        </p:txBody>
      </p:sp>
    </p:spTree>
    <p:extLst>
      <p:ext uri="{BB962C8B-B14F-4D97-AF65-F5344CB8AC3E}">
        <p14:creationId xmlns:p14="http://schemas.microsoft.com/office/powerpoint/2010/main" val="128168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507C6C-2FD4-494A-925D-430AA638E152}" type="slidenum">
              <a:rPr lang="en-US" smtClean="0"/>
              <a:t>6</a:t>
            </a:fld>
            <a:endParaRPr lang="en-US" dirty="0"/>
          </a:p>
        </p:txBody>
      </p:sp>
    </p:spTree>
    <p:extLst>
      <p:ext uri="{BB962C8B-B14F-4D97-AF65-F5344CB8AC3E}">
        <p14:creationId xmlns:p14="http://schemas.microsoft.com/office/powerpoint/2010/main" val="3420009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solidFill>
                  <a:srgbClr val="FFFFFF"/>
                </a:solidFill>
                <a:latin typeface="Helvetica"/>
                <a:cs typeface="Helvetica"/>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rgbClr val="FFFFFF"/>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C797854-415C-4692-95C5-BEEEF12F7F51}" type="datetime1">
              <a:rPr lang="en-US" smtClean="0"/>
              <a:t>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48955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44F082-550A-454A-860F-FBC513B6D545}" type="datetime1">
              <a:rPr lang="en-US" smtClean="0"/>
              <a:t>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33090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9122D5-CC4B-4CFA-8DA7-B42A5DCA7513}" type="datetime1">
              <a:rPr lang="en-US" smtClean="0"/>
              <a:t>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276174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197C8A-609D-43CE-BFEB-3C95A77DF581}" type="datetime1">
              <a:rPr lang="en-US" smtClean="0"/>
              <a:t>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775A35-BBF8-6142-A822-4BC4CE95054E}" type="slidenum">
              <a:rPr lang="en-US" smtClean="0"/>
              <a:t>‹#›</a:t>
            </a:fld>
            <a:endParaRPr lang="en-US" dirty="0"/>
          </a:p>
        </p:txBody>
      </p:sp>
    </p:spTree>
    <p:extLst>
      <p:ext uri="{BB962C8B-B14F-4D97-AF65-F5344CB8AC3E}">
        <p14:creationId xmlns:p14="http://schemas.microsoft.com/office/powerpoint/2010/main" val="768571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1920D4-C97A-4AF9-B9C0-875F323891C0}" type="datetime1">
              <a:rPr lang="en-US" smtClean="0"/>
              <a:t>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775A35-BBF8-6142-A822-4BC4CE95054E}" type="slidenum">
              <a:rPr lang="en-US" smtClean="0"/>
              <a:t>‹#›</a:t>
            </a:fld>
            <a:endParaRPr lang="en-US" dirty="0"/>
          </a:p>
        </p:txBody>
      </p:sp>
    </p:spTree>
    <p:extLst>
      <p:ext uri="{BB962C8B-B14F-4D97-AF65-F5344CB8AC3E}">
        <p14:creationId xmlns:p14="http://schemas.microsoft.com/office/powerpoint/2010/main" val="2250663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D3353E-C5C0-4A89-B944-E1096547311E}" type="datetime1">
              <a:rPr lang="en-US" smtClean="0"/>
              <a:t>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775A35-BBF8-6142-A822-4BC4CE95054E}" type="slidenum">
              <a:rPr lang="en-US" smtClean="0"/>
              <a:t>‹#›</a:t>
            </a:fld>
            <a:endParaRPr lang="en-US" dirty="0"/>
          </a:p>
        </p:txBody>
      </p:sp>
    </p:spTree>
    <p:extLst>
      <p:ext uri="{BB962C8B-B14F-4D97-AF65-F5344CB8AC3E}">
        <p14:creationId xmlns:p14="http://schemas.microsoft.com/office/powerpoint/2010/main" val="17021535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6E0AE9-82C9-4D60-8B2F-0245A679E660}" type="datetime1">
              <a:rPr lang="en-US" smtClean="0"/>
              <a:t>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775A35-BBF8-6142-A822-4BC4CE95054E}" type="slidenum">
              <a:rPr lang="en-US" smtClean="0"/>
              <a:t>‹#›</a:t>
            </a:fld>
            <a:endParaRPr lang="en-US" dirty="0"/>
          </a:p>
        </p:txBody>
      </p:sp>
    </p:spTree>
    <p:extLst>
      <p:ext uri="{BB962C8B-B14F-4D97-AF65-F5344CB8AC3E}">
        <p14:creationId xmlns:p14="http://schemas.microsoft.com/office/powerpoint/2010/main" val="3995909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C866A2-FAD8-418C-98CF-A46F17E07A47}" type="datetime1">
              <a:rPr lang="en-US" smtClean="0"/>
              <a:t>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4775A35-BBF8-6142-A822-4BC4CE95054E}" type="slidenum">
              <a:rPr lang="en-US" smtClean="0"/>
              <a:t>‹#›</a:t>
            </a:fld>
            <a:endParaRPr lang="en-US" dirty="0"/>
          </a:p>
        </p:txBody>
      </p:sp>
    </p:spTree>
    <p:extLst>
      <p:ext uri="{BB962C8B-B14F-4D97-AF65-F5344CB8AC3E}">
        <p14:creationId xmlns:p14="http://schemas.microsoft.com/office/powerpoint/2010/main" val="35033534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09DA2E-DA72-454F-B088-C7F0A541C39E}" type="datetime1">
              <a:rPr lang="en-US" smtClean="0"/>
              <a:t>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4775A35-BBF8-6142-A822-4BC4CE95054E}" type="slidenum">
              <a:rPr lang="en-US" smtClean="0"/>
              <a:t>‹#›</a:t>
            </a:fld>
            <a:endParaRPr lang="en-US" dirty="0"/>
          </a:p>
        </p:txBody>
      </p:sp>
    </p:spTree>
    <p:extLst>
      <p:ext uri="{BB962C8B-B14F-4D97-AF65-F5344CB8AC3E}">
        <p14:creationId xmlns:p14="http://schemas.microsoft.com/office/powerpoint/2010/main" val="1295428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84AD8C-2EEF-4B9A-B0EF-26BE32E1160B}" type="datetime1">
              <a:rPr lang="en-US" smtClean="0"/>
              <a:t>3/1/2016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4775A35-BBF8-6142-A822-4BC4CE95054E}" type="slidenum">
              <a:rPr lang="en-US" smtClean="0"/>
              <a:t>‹#›</a:t>
            </a:fld>
            <a:endParaRPr lang="en-US" dirty="0"/>
          </a:p>
        </p:txBody>
      </p:sp>
    </p:spTree>
    <p:extLst>
      <p:ext uri="{BB962C8B-B14F-4D97-AF65-F5344CB8AC3E}">
        <p14:creationId xmlns:p14="http://schemas.microsoft.com/office/powerpoint/2010/main" val="41981724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2F94B0-0717-4420-A059-C0C22F9CD216}" type="datetime1">
              <a:rPr lang="en-US" smtClean="0"/>
              <a:t>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775A35-BBF8-6142-A822-4BC4CE95054E}" type="slidenum">
              <a:rPr lang="en-US" smtClean="0"/>
              <a:t>‹#›</a:t>
            </a:fld>
            <a:endParaRPr lang="en-US" dirty="0"/>
          </a:p>
        </p:txBody>
      </p:sp>
    </p:spTree>
    <p:extLst>
      <p:ext uri="{BB962C8B-B14F-4D97-AF65-F5344CB8AC3E}">
        <p14:creationId xmlns:p14="http://schemas.microsoft.com/office/powerpoint/2010/main" val="2991951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E49F31-D849-40AE-9D3F-158EE0B48787}" type="datetime1">
              <a:rPr lang="en-US" smtClean="0"/>
              <a:t>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smtClean="0"/>
              <a:t>‹#›</a:t>
            </a:fld>
            <a:endParaRPr lang="en-US" dirty="0"/>
          </a:p>
        </p:txBody>
      </p:sp>
    </p:spTree>
    <p:extLst>
      <p:ext uri="{BB962C8B-B14F-4D97-AF65-F5344CB8AC3E}">
        <p14:creationId xmlns:p14="http://schemas.microsoft.com/office/powerpoint/2010/main" val="31728389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D59AD3-17D1-4E68-B4E1-2D849F9947B6}" type="datetime1">
              <a:rPr lang="en-US" smtClean="0"/>
              <a:t>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775A35-BBF8-6142-A822-4BC4CE95054E}" type="slidenum">
              <a:rPr lang="en-US" smtClean="0"/>
              <a:t>‹#›</a:t>
            </a:fld>
            <a:endParaRPr lang="en-US" dirty="0"/>
          </a:p>
        </p:txBody>
      </p:sp>
    </p:spTree>
    <p:extLst>
      <p:ext uri="{BB962C8B-B14F-4D97-AF65-F5344CB8AC3E}">
        <p14:creationId xmlns:p14="http://schemas.microsoft.com/office/powerpoint/2010/main" val="37702653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2FFF50-C26E-4363-8755-5A68696F4DE7}" type="datetime1">
              <a:rPr lang="en-US" smtClean="0"/>
              <a:t>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775A35-BBF8-6142-A822-4BC4CE95054E}" type="slidenum">
              <a:rPr lang="en-US" smtClean="0"/>
              <a:t>‹#›</a:t>
            </a:fld>
            <a:endParaRPr lang="en-US" dirty="0"/>
          </a:p>
        </p:txBody>
      </p:sp>
    </p:spTree>
    <p:extLst>
      <p:ext uri="{BB962C8B-B14F-4D97-AF65-F5344CB8AC3E}">
        <p14:creationId xmlns:p14="http://schemas.microsoft.com/office/powerpoint/2010/main" val="13372287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35563-689F-4475-9E11-9E7642E453E6}" type="datetime1">
              <a:rPr lang="en-US" smtClean="0"/>
              <a:t>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775A35-BBF8-6142-A822-4BC4CE95054E}" type="slidenum">
              <a:rPr lang="en-US" smtClean="0"/>
              <a:t>‹#›</a:t>
            </a:fld>
            <a:endParaRPr lang="en-US" dirty="0"/>
          </a:p>
        </p:txBody>
      </p:sp>
    </p:spTree>
    <p:extLst>
      <p:ext uri="{BB962C8B-B14F-4D97-AF65-F5344CB8AC3E}">
        <p14:creationId xmlns:p14="http://schemas.microsoft.com/office/powerpoint/2010/main" val="4253086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C98981-FAD3-473C-A4F5-6B2E67E989E0}" type="datetime1">
              <a:rPr lang="en-US" smtClean="0"/>
              <a:t>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96339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A02FDD-92CB-4E67-9A9E-8E5D711DEC79}" type="datetime1">
              <a:rPr lang="en-US" smtClean="0"/>
              <a:t>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89871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DD86CB-5F06-416C-BA99-853A45207ABA}" type="datetime1">
              <a:rPr lang="en-US" smtClean="0"/>
              <a:t>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56722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F4987B-9175-4612-BBC0-D909486DDC40}" type="datetime1">
              <a:rPr lang="en-US" smtClean="0"/>
              <a:t>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32509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F106A5-F3C5-435F-8A0F-013831F4CDE8}" type="datetime1">
              <a:rPr lang="en-US" smtClean="0"/>
              <a:t>3/1/2016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58803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DAB362-92DE-460B-A337-5D0F4811B351}" type="datetime1">
              <a:rPr lang="en-US" smtClean="0"/>
              <a:t>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68485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893F18-CF44-40EB-98C4-58A123FFE185}" type="datetime1">
              <a:rPr lang="en-US" smtClean="0"/>
              <a:t>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51124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244530-07BD-4898-BDAC-00C70099934A}" type="datetime1">
              <a:rPr lang="en-US" smtClean="0"/>
              <a:t>3/1/2016</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26786713"/>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386B2-7116-4C44-BDCC-A738DF31B2A8}" type="datetime1">
              <a:rPr lang="en-US" smtClean="0"/>
              <a:t>3/1/2016</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75A35-BBF8-6142-A822-4BC4CE95054E}" type="slidenum">
              <a:rPr lang="en-US" smtClean="0"/>
              <a:t>‹#›</a:t>
            </a:fld>
            <a:endParaRPr lang="en-US" dirty="0"/>
          </a:p>
        </p:txBody>
      </p:sp>
    </p:spTree>
    <p:extLst>
      <p:ext uri="{BB962C8B-B14F-4D97-AF65-F5344CB8AC3E}">
        <p14:creationId xmlns:p14="http://schemas.microsoft.com/office/powerpoint/2010/main" val="745717734"/>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hf hdr="0" ftr="0" dt="0"/>
  <p:txStyles>
    <p:titleStyle>
      <a:lvl1pPr algn="ctr" defTabSz="457200" rtl="0" eaLnBrk="1" latinLnBrk="0" hangingPunct="1">
        <a:spcBef>
          <a:spcPct val="0"/>
        </a:spcBef>
        <a:buNone/>
        <a:defRPr sz="4400" kern="1200">
          <a:solidFill>
            <a:schemeClr val="tx1"/>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31520" y="1449978"/>
            <a:ext cx="10363200" cy="1470025"/>
          </a:xfrm>
        </p:spPr>
        <p:txBody>
          <a:bodyPr>
            <a:normAutofit fontScale="90000"/>
          </a:bodyPr>
          <a:lstStyle/>
          <a:p>
            <a:r>
              <a:rPr lang="en-US" sz="8000" b="1" dirty="0" smtClean="0">
                <a:latin typeface="Times New Roman" panose="02020603050405020304" pitchFamily="18" charset="0"/>
                <a:cs typeface="Times New Roman" panose="02020603050405020304" pitchFamily="18" charset="0"/>
              </a:rPr>
              <a:t>UMKC Foundation Update</a:t>
            </a:r>
            <a:endParaRPr lang="en-US" sz="8000" b="1" dirty="0">
              <a:latin typeface="Times New Roman" panose="02020603050405020304" pitchFamily="18" charset="0"/>
              <a:cs typeface="Times New Roman" panose="02020603050405020304" pitchFamily="18" charset="0"/>
            </a:endParaRPr>
          </a:p>
        </p:txBody>
      </p:sp>
      <p:sp>
        <p:nvSpPr>
          <p:cNvPr id="4" name="Subtitle 3"/>
          <p:cNvSpPr>
            <a:spLocks noGrp="1"/>
          </p:cNvSpPr>
          <p:nvPr>
            <p:ph type="subTitle" idx="1"/>
          </p:nvPr>
        </p:nvSpPr>
        <p:spPr>
          <a:xfrm>
            <a:off x="1751428" y="2885577"/>
            <a:ext cx="8534400" cy="1752600"/>
          </a:xfrm>
        </p:spPr>
        <p:txBody>
          <a:bodyPr/>
          <a:lstStyle/>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March 1, 2016</a:t>
            </a:r>
          </a:p>
          <a:p>
            <a:endParaRPr lang="en-US"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4FAB73BC-B049-4115-A692-8D63A059BFB8}" type="slidenum">
              <a:rPr lang="en-US" smtClean="0"/>
              <a:t>1</a:t>
            </a:fld>
            <a:endParaRPr lang="en-US" dirty="0"/>
          </a:p>
        </p:txBody>
      </p:sp>
    </p:spTree>
    <p:extLst>
      <p:ext uri="{BB962C8B-B14F-4D97-AF65-F5344CB8AC3E}">
        <p14:creationId xmlns:p14="http://schemas.microsoft.com/office/powerpoint/2010/main" val="31235344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4775A35-BBF8-6142-A822-4BC4CE95054E}" type="slidenum">
              <a:rPr lang="en-US" smtClean="0">
                <a:solidFill>
                  <a:schemeClr val="bg1"/>
                </a:solidFill>
              </a:rPr>
              <a:t>2</a:t>
            </a:fld>
            <a:endParaRPr lang="en-US" dirty="0">
              <a:solidFill>
                <a:schemeClr val="bg1"/>
              </a:solidFill>
            </a:endParaRPr>
          </a:p>
        </p:txBody>
      </p:sp>
      <p:sp>
        <p:nvSpPr>
          <p:cNvPr id="5" name="Title 4"/>
          <p:cNvSpPr>
            <a:spLocks noGrp="1"/>
          </p:cNvSpPr>
          <p:nvPr>
            <p:ph type="title"/>
          </p:nvPr>
        </p:nvSpPr>
        <p:spPr>
          <a:xfrm>
            <a:off x="609600" y="0"/>
            <a:ext cx="10972800" cy="1143000"/>
          </a:xfrm>
        </p:spPr>
        <p:txBody>
          <a:bodyPr>
            <a:normAutofit/>
          </a:bodyPr>
          <a:lstStyle/>
          <a:p>
            <a:r>
              <a:rPr lang="en-US" b="1" u="sng" dirty="0" smtClean="0">
                <a:latin typeface="Times New Roman" panose="02020603050405020304" pitchFamily="18" charset="0"/>
                <a:cs typeface="Times New Roman" panose="02020603050405020304" pitchFamily="18" charset="0"/>
              </a:rPr>
              <a:t>Mission &amp; Vision</a:t>
            </a:r>
            <a:endParaRPr lang="en-US" dirty="0"/>
          </a:p>
        </p:txBody>
      </p:sp>
      <p:sp>
        <p:nvSpPr>
          <p:cNvPr id="6" name="TextBox 5"/>
          <p:cNvSpPr txBox="1"/>
          <p:nvPr/>
        </p:nvSpPr>
        <p:spPr>
          <a:xfrm>
            <a:off x="1208315" y="1611085"/>
            <a:ext cx="9966960" cy="3600986"/>
          </a:xfrm>
          <a:prstGeom prst="rect">
            <a:avLst/>
          </a:prstGeom>
          <a:noFill/>
        </p:spPr>
        <p:txBody>
          <a:bodyPr wrap="square" rtlCol="0">
            <a:spAutoFit/>
          </a:bodyPr>
          <a:lstStyle/>
          <a:p>
            <a:r>
              <a:rPr lang="en-US" sz="3600" b="1" dirty="0"/>
              <a:t>Mission – </a:t>
            </a:r>
            <a:r>
              <a:rPr lang="en-US" sz="3600" dirty="0"/>
              <a:t>Foster a culture that inspires philanthropy to achieve university priorities</a:t>
            </a:r>
            <a:r>
              <a:rPr lang="en-US" sz="3600" dirty="0" smtClean="0"/>
              <a:t>.</a:t>
            </a:r>
          </a:p>
          <a:p>
            <a:endParaRPr lang="en-US" sz="2400" dirty="0"/>
          </a:p>
          <a:p>
            <a:endParaRPr lang="en-US" sz="2400" dirty="0"/>
          </a:p>
          <a:p>
            <a:r>
              <a:rPr lang="en-US" sz="3600" b="1" dirty="0" smtClean="0"/>
              <a:t>Vision </a:t>
            </a:r>
            <a:r>
              <a:rPr lang="en-US" sz="3600" b="1" dirty="0"/>
              <a:t>– </a:t>
            </a:r>
            <a:r>
              <a:rPr lang="en-US" sz="3600" dirty="0"/>
              <a:t>To be the valued and trusted partner that inspires, enlists and unites philanthropic support for Kansas City’s premier urban university.</a:t>
            </a:r>
          </a:p>
        </p:txBody>
      </p:sp>
    </p:spTree>
    <p:extLst>
      <p:ext uri="{BB962C8B-B14F-4D97-AF65-F5344CB8AC3E}">
        <p14:creationId xmlns:p14="http://schemas.microsoft.com/office/powerpoint/2010/main" val="1695260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 calcmode="lin" valueType="num">
                                      <p:cBhvr additive="base">
                                        <p:cTn id="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4775A35-BBF8-6142-A822-4BC4CE95054E}" type="slidenum">
              <a:rPr lang="en-US" smtClean="0">
                <a:solidFill>
                  <a:schemeClr val="bg1"/>
                </a:solidFill>
              </a:rPr>
              <a:t>3</a:t>
            </a:fld>
            <a:endParaRPr lang="en-US" dirty="0">
              <a:solidFill>
                <a:schemeClr val="bg1"/>
              </a:solidFill>
            </a:endParaRPr>
          </a:p>
        </p:txBody>
      </p:sp>
      <p:sp>
        <p:nvSpPr>
          <p:cNvPr id="5" name="Rectangle 4"/>
          <p:cNvSpPr/>
          <p:nvPr/>
        </p:nvSpPr>
        <p:spPr>
          <a:xfrm>
            <a:off x="1645921" y="0"/>
            <a:ext cx="8691154" cy="5475089"/>
          </a:xfrm>
          <a:prstGeom prst="rect">
            <a:avLst/>
          </a:prstGeom>
        </p:spPr>
        <p:txBody>
          <a:bodyPr wrap="square">
            <a:spAutoFit/>
          </a:bodyPr>
          <a:lstStyle/>
          <a:p>
            <a:pPr algn="ctr">
              <a:lnSpc>
                <a:spcPct val="107000"/>
              </a:lnSpc>
              <a:spcAft>
                <a:spcPts val="800"/>
              </a:spcAft>
            </a:pPr>
            <a:r>
              <a:rPr lang="en-US" sz="3200" b="1" dirty="0">
                <a:latin typeface="Calibri" panose="020F0502020204030204" pitchFamily="34" charset="0"/>
                <a:ea typeface="Calibri" panose="020F0502020204030204" pitchFamily="34" charset="0"/>
                <a:cs typeface="Times New Roman" panose="02020603050405020304" pitchFamily="18" charset="0"/>
              </a:rPr>
              <a:t>Our Promise</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smtClean="0">
                <a:latin typeface="Calibri" panose="020F0502020204030204" pitchFamily="34" charset="0"/>
                <a:ea typeface="Calibri" panose="020F0502020204030204" pitchFamily="34" charset="0"/>
                <a:cs typeface="Times New Roman" panose="02020603050405020304" pitchFamily="18" charset="0"/>
              </a:rPr>
              <a:t>Unite </a:t>
            </a:r>
            <a:r>
              <a:rPr lang="en-US" b="1" dirty="0">
                <a:latin typeface="Calibri" panose="020F0502020204030204" pitchFamily="34" charset="0"/>
                <a:ea typeface="Calibri" panose="020F0502020204030204" pitchFamily="34" charset="0"/>
                <a:cs typeface="Times New Roman" panose="02020603050405020304" pitchFamily="18" charset="0"/>
              </a:rPr>
              <a:t>Donors and Dreams – </a:t>
            </a:r>
            <a:r>
              <a:rPr lang="en-US" dirty="0">
                <a:latin typeface="Calibri" panose="020F0502020204030204" pitchFamily="34" charset="0"/>
                <a:ea typeface="Calibri" panose="020F0502020204030204" pitchFamily="34" charset="0"/>
                <a:cs typeface="Times New Roman" panose="02020603050405020304" pitchFamily="18" charset="0"/>
              </a:rPr>
              <a:t>We employ best practices in donor-centered fundraising, uniting the goals of the university with the dreams of our donors. We respect donor wishes, adhere to philanthropic intent, and administer gifts ethically. We view working with donors as a privilege. As such, we are committed to treating them and their philanthropy with respect, fairness, professionalism, and gratitude.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smtClean="0">
                <a:latin typeface="Calibri" panose="020F0502020204030204" pitchFamily="34" charset="0"/>
                <a:ea typeface="Calibri" panose="020F0502020204030204" pitchFamily="34" charset="0"/>
                <a:cs typeface="Times New Roman" panose="02020603050405020304" pitchFamily="18" charset="0"/>
              </a:rPr>
              <a:t>Operate </a:t>
            </a:r>
            <a:r>
              <a:rPr lang="en-US" b="1" dirty="0">
                <a:latin typeface="Calibri" panose="020F0502020204030204" pitchFamily="34" charset="0"/>
                <a:ea typeface="Calibri" panose="020F0502020204030204" pitchFamily="34" charset="0"/>
                <a:cs typeface="Times New Roman" panose="02020603050405020304" pitchFamily="18" charset="0"/>
              </a:rPr>
              <a:t>with Integrity – </a:t>
            </a:r>
            <a:r>
              <a:rPr lang="en-US" dirty="0">
                <a:latin typeface="Calibri" panose="020F0502020204030204" pitchFamily="34" charset="0"/>
                <a:ea typeface="Calibri" panose="020F0502020204030204" pitchFamily="34" charset="0"/>
                <a:cs typeface="Times New Roman" panose="02020603050405020304" pitchFamily="18" charset="0"/>
              </a:rPr>
              <a:t>We adhere to high moral principles and professional standards demonstrated through our honesty and authenticity. We foster collaboration through clear, transparent communication with donors, faculty, staff, students, and community partners.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smtClean="0">
                <a:latin typeface="Calibri" panose="020F0502020204030204" pitchFamily="34" charset="0"/>
                <a:ea typeface="Calibri" panose="020F0502020204030204" pitchFamily="34" charset="0"/>
                <a:cs typeface="Times New Roman" panose="02020603050405020304" pitchFamily="18" charset="0"/>
              </a:rPr>
              <a:t>Value </a:t>
            </a:r>
            <a:r>
              <a:rPr lang="en-US" b="1" dirty="0">
                <a:latin typeface="Calibri" panose="020F0502020204030204" pitchFamily="34" charset="0"/>
                <a:ea typeface="Calibri" panose="020F0502020204030204" pitchFamily="34" charset="0"/>
                <a:cs typeface="Times New Roman" panose="02020603050405020304" pitchFamily="18" charset="0"/>
              </a:rPr>
              <a:t>our Team – </a:t>
            </a:r>
            <a:r>
              <a:rPr lang="en-US" dirty="0">
                <a:latin typeface="Calibri" panose="020F0502020204030204" pitchFamily="34" charset="0"/>
                <a:ea typeface="Calibri" panose="020F0502020204030204" pitchFamily="34" charset="0"/>
                <a:cs typeface="Times New Roman" panose="02020603050405020304" pitchFamily="18" charset="0"/>
              </a:rPr>
              <a:t>We recognize the quality of our staff as critical to our success. We attract and develop the best talent, value individual contributions, support team members’ aspirations, and celebrate diversity as a strength. We possess a strong work ethic and foster collaboration among all staff and partners.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smtClean="0">
                <a:latin typeface="Calibri" panose="020F0502020204030204" pitchFamily="34" charset="0"/>
                <a:ea typeface="Calibri" panose="020F0502020204030204" pitchFamily="34" charset="0"/>
                <a:cs typeface="Times New Roman" panose="02020603050405020304" pitchFamily="18" charset="0"/>
              </a:rPr>
              <a:t>Deliver </a:t>
            </a:r>
            <a:r>
              <a:rPr lang="en-US" b="1" dirty="0">
                <a:latin typeface="Calibri" panose="020F0502020204030204" pitchFamily="34" charset="0"/>
                <a:ea typeface="Calibri" panose="020F0502020204030204" pitchFamily="34" charset="0"/>
                <a:cs typeface="Times New Roman" panose="02020603050405020304" pitchFamily="18" charset="0"/>
              </a:rPr>
              <a:t>Excellence – </a:t>
            </a:r>
            <a:r>
              <a:rPr lang="en-US" dirty="0">
                <a:latin typeface="Calibri" panose="020F0502020204030204" pitchFamily="34" charset="0"/>
                <a:ea typeface="Calibri" panose="020F0502020204030204" pitchFamily="34" charset="0"/>
                <a:cs typeface="Times New Roman" panose="02020603050405020304" pitchFamily="18" charset="0"/>
              </a:rPr>
              <a:t>We provide the highest levels of service and stewardship to our constituents. We invest funds to insure long-term financial support to the university. We manage our resources prudently and accept responsibility for our actions and results.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9443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normAutofit fontScale="90000"/>
          </a:bodyPr>
          <a:lstStyle/>
          <a:p>
            <a:r>
              <a:rPr lang="en-US" b="1" u="sng" dirty="0" smtClean="0">
                <a:latin typeface="Times New Roman" panose="02020603050405020304" pitchFamily="18" charset="0"/>
                <a:cs typeface="Times New Roman" panose="02020603050405020304" pitchFamily="18" charset="0"/>
              </a:rPr>
              <a:t>How the UMKC Foundation supports Faculty</a:t>
            </a:r>
            <a:endParaRPr lang="en-US" sz="2200" dirty="0">
              <a:latin typeface="Helvetica" panose="020B0604020202020204" pitchFamily="34" charset="0"/>
              <a:cs typeface="Helvetica" panose="020B0604020202020204" pitchFamily="34" charset="0"/>
            </a:endParaRPr>
          </a:p>
        </p:txBody>
      </p:sp>
      <p:sp>
        <p:nvSpPr>
          <p:cNvPr id="3" name="Slide Number Placeholder 2"/>
          <p:cNvSpPr>
            <a:spLocks noGrp="1"/>
          </p:cNvSpPr>
          <p:nvPr>
            <p:ph type="sldNum" sz="quarter" idx="12"/>
          </p:nvPr>
        </p:nvSpPr>
        <p:spPr/>
        <p:txBody>
          <a:bodyPr/>
          <a:lstStyle/>
          <a:p>
            <a:fld id="{C4775A35-BBF8-6142-A822-4BC4CE95054E}" type="slidenum">
              <a:rPr lang="en-US" smtClean="0">
                <a:solidFill>
                  <a:schemeClr val="bg1"/>
                </a:solidFill>
              </a:rPr>
              <a:t>4</a:t>
            </a:fld>
            <a:endParaRPr lang="en-US" dirty="0">
              <a:solidFill>
                <a:schemeClr val="bg1"/>
              </a:solidFill>
            </a:endParaRPr>
          </a:p>
        </p:txBody>
      </p:sp>
      <p:sp>
        <p:nvSpPr>
          <p:cNvPr id="5" name="TextBox 4"/>
          <p:cNvSpPr txBox="1"/>
          <p:nvPr/>
        </p:nvSpPr>
        <p:spPr>
          <a:xfrm>
            <a:off x="2438400" y="2211978"/>
            <a:ext cx="6844938" cy="1200329"/>
          </a:xfrm>
          <a:prstGeom prst="rect">
            <a:avLst/>
          </a:prstGeom>
          <a:noFill/>
        </p:spPr>
        <p:txBody>
          <a:bodyPr wrap="square" rtlCol="0">
            <a:spAutoFit/>
          </a:bodyPr>
          <a:lstStyle/>
          <a:p>
            <a:pPr marL="342900" indent="-342900">
              <a:buAutoNum type="arabicParenR"/>
            </a:pPr>
            <a:r>
              <a:rPr lang="en-US" sz="2400" dirty="0" smtClean="0"/>
              <a:t>Raise money for the institutional priorities</a:t>
            </a:r>
          </a:p>
          <a:p>
            <a:pPr marL="342900" indent="-342900">
              <a:buAutoNum type="arabicParenR"/>
            </a:pPr>
            <a:endParaRPr lang="en-US" sz="2400" dirty="0"/>
          </a:p>
          <a:p>
            <a:pPr marL="342900" indent="-342900">
              <a:buAutoNum type="arabicParenR"/>
            </a:pPr>
            <a:r>
              <a:rPr lang="en-US" sz="2400" dirty="0" smtClean="0"/>
              <a:t>Manage endowments for the benefit of UMKC</a:t>
            </a:r>
            <a:endParaRPr lang="en-US" sz="2400" dirty="0"/>
          </a:p>
        </p:txBody>
      </p:sp>
    </p:spTree>
    <p:extLst>
      <p:ext uri="{BB962C8B-B14F-4D97-AF65-F5344CB8AC3E}">
        <p14:creationId xmlns:p14="http://schemas.microsoft.com/office/powerpoint/2010/main" val="2099269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normAutofit fontScale="90000"/>
          </a:bodyPr>
          <a:lstStyle/>
          <a:p>
            <a:r>
              <a:rPr lang="en-US" b="1" u="sng" dirty="0" smtClean="0">
                <a:latin typeface="Times New Roman" panose="02020603050405020304" pitchFamily="18" charset="0"/>
                <a:cs typeface="Times New Roman" panose="02020603050405020304" pitchFamily="18" charset="0"/>
              </a:rPr>
              <a:t>How Faculty can support the UMKC Foundation</a:t>
            </a:r>
            <a:endParaRPr lang="en-US" sz="2200" dirty="0">
              <a:latin typeface="Helvetica" panose="020B0604020202020204" pitchFamily="34" charset="0"/>
              <a:cs typeface="Helvetica" panose="020B0604020202020204" pitchFamily="34" charset="0"/>
            </a:endParaRPr>
          </a:p>
        </p:txBody>
      </p:sp>
      <p:sp>
        <p:nvSpPr>
          <p:cNvPr id="3" name="Slide Number Placeholder 2"/>
          <p:cNvSpPr>
            <a:spLocks noGrp="1"/>
          </p:cNvSpPr>
          <p:nvPr>
            <p:ph type="sldNum" sz="quarter" idx="12"/>
          </p:nvPr>
        </p:nvSpPr>
        <p:spPr/>
        <p:txBody>
          <a:bodyPr/>
          <a:lstStyle/>
          <a:p>
            <a:fld id="{C4775A35-BBF8-6142-A822-4BC4CE95054E}" type="slidenum">
              <a:rPr lang="en-US" smtClean="0">
                <a:solidFill>
                  <a:schemeClr val="bg1"/>
                </a:solidFill>
              </a:rPr>
              <a:t>5</a:t>
            </a:fld>
            <a:endParaRPr lang="en-US" dirty="0">
              <a:solidFill>
                <a:schemeClr val="bg1"/>
              </a:solidFill>
            </a:endParaRPr>
          </a:p>
        </p:txBody>
      </p:sp>
      <p:sp>
        <p:nvSpPr>
          <p:cNvPr id="4" name="TextBox 3"/>
          <p:cNvSpPr txBox="1"/>
          <p:nvPr/>
        </p:nvSpPr>
        <p:spPr>
          <a:xfrm>
            <a:off x="1611086" y="1532709"/>
            <a:ext cx="8813074" cy="2554545"/>
          </a:xfrm>
          <a:prstGeom prst="rect">
            <a:avLst/>
          </a:prstGeom>
          <a:noFill/>
        </p:spPr>
        <p:txBody>
          <a:bodyPr wrap="square" rtlCol="0">
            <a:spAutoFit/>
          </a:bodyPr>
          <a:lstStyle/>
          <a:p>
            <a:r>
              <a:rPr lang="en-US" sz="2000" dirty="0" smtClean="0"/>
              <a:t>1) Create </a:t>
            </a:r>
            <a:r>
              <a:rPr lang="en-US" sz="2000" dirty="0"/>
              <a:t>a compelling </a:t>
            </a:r>
            <a:r>
              <a:rPr lang="en-US" sz="2000" dirty="0" smtClean="0"/>
              <a:t>vision</a:t>
            </a:r>
          </a:p>
          <a:p>
            <a:r>
              <a:rPr lang="en-US" sz="2000" dirty="0" smtClean="0"/>
              <a:t>2) Work with Dean and school leadership in the priority-setting </a:t>
            </a:r>
            <a:r>
              <a:rPr lang="en-US" sz="2000" dirty="0"/>
              <a:t>process </a:t>
            </a:r>
            <a:endParaRPr lang="en-US" sz="2000" dirty="0" smtClean="0"/>
          </a:p>
          <a:p>
            <a:r>
              <a:rPr lang="en-US" sz="2000" dirty="0" smtClean="0"/>
              <a:t>3) Articulate </a:t>
            </a:r>
            <a:r>
              <a:rPr lang="en-US" sz="2000" dirty="0"/>
              <a:t>the case for </a:t>
            </a:r>
            <a:r>
              <a:rPr lang="en-US" sz="2000" dirty="0" smtClean="0"/>
              <a:t>support</a:t>
            </a:r>
          </a:p>
          <a:p>
            <a:r>
              <a:rPr lang="en-US" sz="2000" dirty="0" smtClean="0"/>
              <a:t>4) Collaborate </a:t>
            </a:r>
            <a:r>
              <a:rPr lang="en-US" sz="2000" dirty="0"/>
              <a:t>with professional development staff </a:t>
            </a:r>
            <a:endParaRPr lang="en-US" sz="2000" dirty="0" smtClean="0"/>
          </a:p>
          <a:p>
            <a:r>
              <a:rPr lang="en-US" sz="2000" dirty="0" smtClean="0"/>
              <a:t>5) Identify and facilitate partnerships with alumni, corporate partners and benefactors</a:t>
            </a:r>
          </a:p>
          <a:p>
            <a:r>
              <a:rPr lang="en-US" sz="2000" dirty="0" smtClean="0"/>
              <a:t>6) Maintain </a:t>
            </a:r>
            <a:r>
              <a:rPr lang="en-US" sz="2000" dirty="0"/>
              <a:t>relationships for the long </a:t>
            </a:r>
            <a:r>
              <a:rPr lang="en-US" sz="2000" dirty="0" smtClean="0"/>
              <a:t>term</a:t>
            </a:r>
          </a:p>
          <a:p>
            <a:r>
              <a:rPr lang="en-US" sz="2000" dirty="0" smtClean="0"/>
              <a:t>7) Thank </a:t>
            </a:r>
            <a:r>
              <a:rPr lang="en-US" sz="2000" dirty="0"/>
              <a:t>and recognize </a:t>
            </a:r>
            <a:r>
              <a:rPr lang="en-US" sz="2000" dirty="0" smtClean="0"/>
              <a:t>donors</a:t>
            </a:r>
            <a:endParaRPr lang="en-US" sz="2000" dirty="0"/>
          </a:p>
        </p:txBody>
      </p:sp>
    </p:spTree>
    <p:extLst>
      <p:ext uri="{BB962C8B-B14F-4D97-AF65-F5344CB8AC3E}">
        <p14:creationId xmlns:p14="http://schemas.microsoft.com/office/powerpoint/2010/main" val="645401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26720"/>
            <a:ext cx="10972800" cy="566057"/>
          </a:xfrm>
        </p:spPr>
        <p:txBody>
          <a:bodyPr>
            <a:normAutofit fontScale="90000"/>
          </a:bodyPr>
          <a:lstStyle/>
          <a:p>
            <a:r>
              <a:rPr lang="en-US" sz="3200" b="1" u="sng" dirty="0" smtClean="0">
                <a:latin typeface="Times New Roman" panose="02020603050405020304" pitchFamily="18" charset="0"/>
                <a:cs typeface="Times New Roman" panose="02020603050405020304" pitchFamily="18" charset="0"/>
              </a:rPr>
              <a:t>Key Goals of the UMKC Foundation Business Plan</a:t>
            </a:r>
            <a:br>
              <a:rPr lang="en-US" sz="3200" b="1" u="sng" dirty="0" smtClean="0">
                <a:latin typeface="Times New Roman" panose="02020603050405020304" pitchFamily="18" charset="0"/>
                <a:cs typeface="Times New Roman" panose="02020603050405020304" pitchFamily="18" charset="0"/>
              </a:rPr>
            </a:br>
            <a:endParaRPr lang="en-US" sz="3200" b="1" u="sng"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C4775A35-BBF8-6142-A822-4BC4CE95054E}" type="slidenum">
              <a:rPr lang="en-US" smtClean="0">
                <a:solidFill>
                  <a:schemeClr val="bg1"/>
                </a:solidFill>
              </a:rPr>
              <a:t>6</a:t>
            </a:fld>
            <a:endParaRPr lang="en-US" dirty="0">
              <a:solidFill>
                <a:schemeClr val="bg1"/>
              </a:solidFill>
            </a:endParaRPr>
          </a:p>
        </p:txBody>
      </p:sp>
      <p:sp>
        <p:nvSpPr>
          <p:cNvPr id="4" name="Rectangle 3"/>
          <p:cNvSpPr/>
          <p:nvPr/>
        </p:nvSpPr>
        <p:spPr>
          <a:xfrm>
            <a:off x="945466" y="1883145"/>
            <a:ext cx="10698480" cy="2323713"/>
          </a:xfrm>
          <a:prstGeom prst="rect">
            <a:avLst/>
          </a:prstGeom>
        </p:spPr>
        <p:txBody>
          <a:bodyPr wrap="square">
            <a:spAutoFit/>
          </a:bodyPr>
          <a:lstStyle/>
          <a:p>
            <a:pPr>
              <a:lnSpc>
                <a:spcPts val="1200"/>
              </a:lnSpc>
              <a:spcBef>
                <a:spcPts val="300"/>
              </a:spcBef>
              <a:spcAft>
                <a:spcPts val="300"/>
              </a:spcAft>
            </a:pPr>
            <a:r>
              <a:rPr lang="en-US" sz="2000" b="1" dirty="0">
                <a:solidFill>
                  <a:srgbClr val="333333"/>
                </a:solidFill>
                <a:latin typeface="Calibri" panose="020F0502020204030204" pitchFamily="34" charset="0"/>
                <a:ea typeface="Times New Roman" panose="02020603050405020304" pitchFamily="18" charset="0"/>
                <a:cs typeface="Arial" panose="020B0604020202020204" pitchFamily="34" charset="0"/>
              </a:rPr>
              <a:t># 1 - Providing UMKC benefactors the best philanthropic experience</a:t>
            </a:r>
            <a:r>
              <a:rPr lang="en-US" sz="2000" b="1" dirty="0" smtClean="0">
                <a:solidFill>
                  <a:srgbClr val="333333"/>
                </a:solidFill>
                <a:latin typeface="Calibri" panose="020F0502020204030204" pitchFamily="34" charset="0"/>
                <a:ea typeface="Times New Roman" panose="02020603050405020304" pitchFamily="18" charset="0"/>
                <a:cs typeface="Arial" panose="020B0604020202020204" pitchFamily="34" charset="0"/>
              </a:rPr>
              <a:t>;</a:t>
            </a:r>
          </a:p>
          <a:p>
            <a:pPr>
              <a:lnSpc>
                <a:spcPts val="1200"/>
              </a:lnSpc>
              <a:spcBef>
                <a:spcPts val="300"/>
              </a:spcBef>
              <a:spcAft>
                <a:spcPts val="30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ts val="1200"/>
              </a:lnSpc>
              <a:spcBef>
                <a:spcPts val="300"/>
              </a:spcBef>
              <a:spcAft>
                <a:spcPts val="300"/>
              </a:spcAft>
            </a:pPr>
            <a:r>
              <a:rPr lang="en-US" sz="2000" b="1" dirty="0">
                <a:solidFill>
                  <a:srgbClr val="333333"/>
                </a:solidFill>
                <a:latin typeface="Calibri" panose="020F0502020204030204" pitchFamily="34" charset="0"/>
                <a:ea typeface="Times New Roman" panose="02020603050405020304" pitchFamily="18" charset="0"/>
                <a:cs typeface="Arial" panose="020B0604020202020204" pitchFamily="34" charset="0"/>
              </a:rPr>
              <a:t># 2 - Increasing alumni giving participation to 15</a:t>
            </a:r>
            <a:r>
              <a:rPr lang="en-US" sz="2000" b="1" dirty="0" smtClean="0">
                <a:solidFill>
                  <a:srgbClr val="333333"/>
                </a:solidFill>
                <a:latin typeface="Calibri" panose="020F0502020204030204" pitchFamily="34" charset="0"/>
                <a:ea typeface="Times New Roman" panose="02020603050405020304" pitchFamily="18" charset="0"/>
                <a:cs typeface="Arial" panose="020B0604020202020204" pitchFamily="34" charset="0"/>
              </a:rPr>
              <a:t>%;</a:t>
            </a:r>
          </a:p>
          <a:p>
            <a:pPr>
              <a:lnSpc>
                <a:spcPts val="1200"/>
              </a:lnSpc>
              <a:spcBef>
                <a:spcPts val="300"/>
              </a:spcBef>
              <a:spcAft>
                <a:spcPts val="30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ts val="1200"/>
              </a:lnSpc>
              <a:spcBef>
                <a:spcPts val="300"/>
              </a:spcBef>
              <a:spcAft>
                <a:spcPts val="300"/>
              </a:spcAft>
            </a:pPr>
            <a:r>
              <a:rPr lang="en-US" sz="2000" b="1" dirty="0">
                <a:solidFill>
                  <a:srgbClr val="333333"/>
                </a:solidFill>
                <a:latin typeface="Calibri" panose="020F0502020204030204" pitchFamily="34" charset="0"/>
                <a:ea typeface="Times New Roman" panose="02020603050405020304" pitchFamily="18" charset="0"/>
                <a:cs typeface="Arial" panose="020B0604020202020204" pitchFamily="34" charset="0"/>
              </a:rPr>
              <a:t># 3 </a:t>
            </a:r>
            <a:r>
              <a:rPr lang="en-US" sz="2000" b="1" dirty="0" smtClean="0">
                <a:solidFill>
                  <a:srgbClr val="333333"/>
                </a:solidFill>
                <a:latin typeface="Calibri" panose="020F0502020204030204" pitchFamily="34" charset="0"/>
                <a:ea typeface="Times New Roman" panose="02020603050405020304" pitchFamily="18" charset="0"/>
                <a:cs typeface="Arial" panose="020B0604020202020204" pitchFamily="34" charset="0"/>
              </a:rPr>
              <a:t>– Move toward </a:t>
            </a:r>
            <a:r>
              <a:rPr lang="en-US" sz="2000" b="1" dirty="0">
                <a:solidFill>
                  <a:srgbClr val="333333"/>
                </a:solidFill>
                <a:latin typeface="Calibri" panose="020F0502020204030204" pitchFamily="34" charset="0"/>
                <a:ea typeface="Times New Roman" panose="02020603050405020304" pitchFamily="18" charset="0"/>
                <a:cs typeface="Arial" panose="020B0604020202020204" pitchFamily="34" charset="0"/>
              </a:rPr>
              <a:t>self-sustainability</a:t>
            </a:r>
            <a:r>
              <a:rPr lang="en-US" sz="2000" b="1" dirty="0" smtClean="0">
                <a:solidFill>
                  <a:srgbClr val="333333"/>
                </a:solidFill>
                <a:latin typeface="Calibri" panose="020F0502020204030204" pitchFamily="34" charset="0"/>
                <a:ea typeface="Times New Roman" panose="02020603050405020304" pitchFamily="18" charset="0"/>
                <a:cs typeface="Arial" panose="020B0604020202020204" pitchFamily="34" charset="0"/>
              </a:rPr>
              <a:t>;</a:t>
            </a:r>
          </a:p>
          <a:p>
            <a:pPr>
              <a:lnSpc>
                <a:spcPts val="1200"/>
              </a:lnSpc>
              <a:spcBef>
                <a:spcPts val="300"/>
              </a:spcBef>
              <a:spcAft>
                <a:spcPts val="30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ts val="1200"/>
              </a:lnSpc>
              <a:spcBef>
                <a:spcPts val="300"/>
              </a:spcBef>
              <a:spcAft>
                <a:spcPts val="300"/>
              </a:spcAft>
            </a:pPr>
            <a:r>
              <a:rPr lang="en-US" sz="2000" b="1" dirty="0">
                <a:solidFill>
                  <a:srgbClr val="333333"/>
                </a:solidFill>
                <a:latin typeface="Calibri" panose="020F0502020204030204" pitchFamily="34" charset="0"/>
                <a:ea typeface="Times New Roman" panose="02020603050405020304" pitchFamily="18" charset="0"/>
                <a:cs typeface="Arial" panose="020B0604020202020204" pitchFamily="34" charset="0"/>
              </a:rPr>
              <a:t># 4 - Increasing planned giving expectancies by 25</a:t>
            </a:r>
            <a:r>
              <a:rPr lang="en-US" sz="2000" b="1" dirty="0" smtClean="0">
                <a:solidFill>
                  <a:srgbClr val="333333"/>
                </a:solidFill>
                <a:latin typeface="Calibri" panose="020F0502020204030204" pitchFamily="34" charset="0"/>
                <a:ea typeface="Times New Roman" panose="02020603050405020304" pitchFamily="18" charset="0"/>
                <a:cs typeface="Arial" panose="020B0604020202020204" pitchFamily="34" charset="0"/>
              </a:rPr>
              <a:t>%;</a:t>
            </a:r>
          </a:p>
          <a:p>
            <a:pPr>
              <a:lnSpc>
                <a:spcPts val="1200"/>
              </a:lnSpc>
              <a:spcBef>
                <a:spcPts val="300"/>
              </a:spcBef>
              <a:spcAft>
                <a:spcPts val="30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ts val="1200"/>
              </a:lnSpc>
              <a:spcBef>
                <a:spcPts val="300"/>
              </a:spcBef>
              <a:spcAft>
                <a:spcPts val="300"/>
              </a:spcAft>
            </a:pPr>
            <a:r>
              <a:rPr lang="en-US" sz="2000" b="1" dirty="0">
                <a:solidFill>
                  <a:srgbClr val="333333"/>
                </a:solidFill>
                <a:latin typeface="Calibri" panose="020F0502020204030204" pitchFamily="34" charset="0"/>
                <a:ea typeface="Times New Roman" panose="02020603050405020304" pitchFamily="18" charset="0"/>
                <a:cs typeface="Arial" panose="020B0604020202020204" pitchFamily="34" charset="0"/>
              </a:rPr>
              <a:t># 5 - Being recognized as an employer of choice to top </a:t>
            </a:r>
            <a:r>
              <a:rPr lang="en-US" sz="2000" b="1" dirty="0" smtClean="0">
                <a:solidFill>
                  <a:srgbClr val="333333"/>
                </a:solidFill>
                <a:latin typeface="Calibri" panose="020F0502020204030204" pitchFamily="34" charset="0"/>
                <a:ea typeface="Times New Roman" panose="02020603050405020304" pitchFamily="18" charset="0"/>
                <a:cs typeface="Arial" panose="020B0604020202020204" pitchFamily="34" charset="0"/>
              </a:rPr>
              <a:t>area fundraising </a:t>
            </a:r>
            <a:r>
              <a:rPr lang="en-US" sz="2000" b="1" dirty="0">
                <a:solidFill>
                  <a:srgbClr val="333333"/>
                </a:solidFill>
                <a:latin typeface="Calibri" panose="020F0502020204030204" pitchFamily="34" charset="0"/>
                <a:ea typeface="Times New Roman" panose="02020603050405020304" pitchFamily="18" charset="0"/>
                <a:cs typeface="Arial" panose="020B0604020202020204" pitchFamily="34" charset="0"/>
              </a:rPr>
              <a:t>professionals</a:t>
            </a:r>
            <a:r>
              <a:rPr lang="en-US" sz="2000" b="1" dirty="0" smtClean="0">
                <a:solidFill>
                  <a:srgbClr val="333333"/>
                </a:solidFill>
                <a:latin typeface="Calibri" panose="020F0502020204030204" pitchFamily="34" charset="0"/>
                <a:ea typeface="Times New Roman" panose="02020603050405020304" pitchFamily="18" charset="0"/>
                <a:cs typeface="Arial" panose="020B0604020202020204" pitchFamily="34" charset="0"/>
              </a:rPr>
              <a:t>;</a:t>
            </a:r>
          </a:p>
          <a:p>
            <a:pPr>
              <a:lnSpc>
                <a:spcPts val="1200"/>
              </a:lnSpc>
              <a:spcBef>
                <a:spcPts val="300"/>
              </a:spcBef>
              <a:spcAft>
                <a:spcPts val="30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73005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 calcmode="lin" valueType="num">
                                      <p:cBhvr additive="base">
                                        <p:cTn id="1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anim calcmode="lin" valueType="num">
                                      <p:cBhvr additive="base">
                                        <p:cTn id="2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UMKC_PPT2</Template>
  <TotalTime>3365</TotalTime>
  <Words>420</Words>
  <Application>Microsoft Office PowerPoint</Application>
  <PresentationFormat>Widescreen</PresentationFormat>
  <Paragraphs>47</Paragraphs>
  <Slides>6</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Helvetica</vt:lpstr>
      <vt:lpstr>Times New Roman</vt:lpstr>
      <vt:lpstr>Custom Design</vt:lpstr>
      <vt:lpstr>Office Theme</vt:lpstr>
      <vt:lpstr>UMKC Foundation Update</vt:lpstr>
      <vt:lpstr>Mission &amp; Vision</vt:lpstr>
      <vt:lpstr>PowerPoint Presentation</vt:lpstr>
      <vt:lpstr>How the UMKC Foundation supports Faculty</vt:lpstr>
      <vt:lpstr>How Faculty can support the UMKC Foundation</vt:lpstr>
      <vt:lpstr>Key Goals of the UMKC Foundation Business Plan </vt:lpstr>
    </vt:vector>
  </TitlesOfParts>
  <Company>UMKC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UMKC PROUD</dc:title>
  <dc:creator>Spenner, Anne H.</dc:creator>
  <cp:lastModifiedBy>Ward-Smith, Peggy</cp:lastModifiedBy>
  <cp:revision>210</cp:revision>
  <cp:lastPrinted>2015-10-20T19:07:21Z</cp:lastPrinted>
  <dcterms:created xsi:type="dcterms:W3CDTF">2014-01-02T21:39:31Z</dcterms:created>
  <dcterms:modified xsi:type="dcterms:W3CDTF">2016-03-01T14:06:59Z</dcterms:modified>
</cp:coreProperties>
</file>